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4"/>
    <p:sldMasterId id="2147483876" r:id="rId5"/>
    <p:sldMasterId id="2147483905" r:id="rId6"/>
    <p:sldMasterId id="2147483917" r:id="rId7"/>
  </p:sldMasterIdLst>
  <p:sldIdLst>
    <p:sldId id="257" r:id="rId8"/>
    <p:sldId id="258" r:id="rId9"/>
    <p:sldId id="259" r:id="rId10"/>
    <p:sldId id="260" r:id="rId11"/>
    <p:sldId id="261" r:id="rId12"/>
    <p:sldId id="265" r:id="rId13"/>
    <p:sldId id="262" r:id="rId14"/>
    <p:sldId id="263" r:id="rId15"/>
    <p:sldId id="26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2.jpg>
</file>

<file path=ppt/media/image3.jpe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11400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15786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483438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10/26/2023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3A98EE3D-8CD1-4C3F-BD1C-C98C9596463C}"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330400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598063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257169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10/26/2023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744677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10/26/2023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545524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10/26/2023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58927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10/26/2023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71423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10/26/2023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829444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66654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907D986-8816-4272-A432-0437A28A9828}" type="datetime1">
              <a:rPr lang="en-US" smtClean="0"/>
              <a:t>10/26/2023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659967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0473316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125016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4567F-F453-0930-99CE-A4D8E09706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F9E6B8A-850E-2729-4FB2-CF0FC16326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B2D9BD4-F33A-DA1F-052A-1E477BB0D524}"/>
              </a:ext>
            </a:extLst>
          </p:cNvPr>
          <p:cNvSpPr>
            <a:spLocks noGrp="1"/>
          </p:cNvSpPr>
          <p:nvPr>
            <p:ph type="dt" sz="half" idx="10"/>
          </p:nvPr>
        </p:nvSpPr>
        <p:spPr/>
        <p:txBody>
          <a:bodyPr/>
          <a:lstStyle/>
          <a:p>
            <a:fld id="{9184DA70-C731-4C70-880D-CCD4705E623C}" type="datetime1">
              <a:rPr lang="en-US" smtClean="0"/>
              <a:t>10/26/2023</a:t>
            </a:fld>
            <a:endParaRPr lang="en-US" dirty="0"/>
          </a:p>
        </p:txBody>
      </p:sp>
      <p:sp>
        <p:nvSpPr>
          <p:cNvPr id="5" name="Footer Placeholder 4">
            <a:extLst>
              <a:ext uri="{FF2B5EF4-FFF2-40B4-BE49-F238E27FC236}">
                <a16:creationId xmlns:a16="http://schemas.microsoft.com/office/drawing/2014/main" id="{89F1B543-C58D-E7DB-F043-A4782557406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C47CCB3-303F-4C87-7B83-A35CC1393DE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265745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CB84F-D8CE-F320-9590-3BB2CBCAE72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11B22C0-1E35-4E00-3601-B318325428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48830A-B8DB-95DC-DB91-0EEA04C9FF19}"/>
              </a:ext>
            </a:extLst>
          </p:cNvPr>
          <p:cNvSpPr>
            <a:spLocks noGrp="1"/>
          </p:cNvSpPr>
          <p:nvPr>
            <p:ph type="dt" sz="half" idx="10"/>
          </p:nvPr>
        </p:nvSpPr>
        <p:spPr/>
        <p:txBody>
          <a:bodyPr/>
          <a:lstStyle/>
          <a:p>
            <a:fld id="{4BE1D723-8F53-4F53-90B0-1982A396982E}" type="datetime1">
              <a:rPr lang="en-US" smtClean="0"/>
              <a:t>10/26/2023</a:t>
            </a:fld>
            <a:endParaRPr lang="en-US" dirty="0"/>
          </a:p>
        </p:txBody>
      </p:sp>
      <p:sp>
        <p:nvSpPr>
          <p:cNvPr id="5" name="Footer Placeholder 4">
            <a:extLst>
              <a:ext uri="{FF2B5EF4-FFF2-40B4-BE49-F238E27FC236}">
                <a16:creationId xmlns:a16="http://schemas.microsoft.com/office/drawing/2014/main" id="{B96DEEC6-13F9-7DD1-7A7A-9E5F6F69B37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855DEEF-FEA8-092C-1D6C-1A7109F0C546}"/>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40301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9854F-E5DC-C7AF-E07F-8E37169F26A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38B5221-70BB-BF06-8B44-68C5BCC3DE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7508741-ACA1-81F1-68BB-C2F8EC4EEF70}"/>
              </a:ext>
            </a:extLst>
          </p:cNvPr>
          <p:cNvSpPr>
            <a:spLocks noGrp="1"/>
          </p:cNvSpPr>
          <p:nvPr>
            <p:ph type="dt" sz="half" idx="10"/>
          </p:nvPr>
        </p:nvSpPr>
        <p:spPr/>
        <p:txBody>
          <a:bodyPr/>
          <a:lstStyle/>
          <a:p>
            <a:fld id="{97669AF7-7BEB-44E4-9852-375E34362B5B}" type="datetime1">
              <a:rPr lang="en-US" smtClean="0"/>
              <a:t>10/26/2023</a:t>
            </a:fld>
            <a:endParaRPr lang="en-US" dirty="0"/>
          </a:p>
        </p:txBody>
      </p:sp>
      <p:sp>
        <p:nvSpPr>
          <p:cNvPr id="5" name="Footer Placeholder 4">
            <a:extLst>
              <a:ext uri="{FF2B5EF4-FFF2-40B4-BE49-F238E27FC236}">
                <a16:creationId xmlns:a16="http://schemas.microsoft.com/office/drawing/2014/main" id="{89EC51B8-9EA0-11B0-03F5-CF77A0CC631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A4F2C4A-0C99-A61C-48F1-A01D3FD38E84}"/>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9836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C494D-E7E2-467F-800E-32D9F42B445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B735CE2-4BFA-4617-316A-E8EACD95D2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CE3C7E6-A920-E879-A7E5-1A9C2F76E2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900A29D-4D94-58D0-0A33-90B821E4F8FB}"/>
              </a:ext>
            </a:extLst>
          </p:cNvPr>
          <p:cNvSpPr>
            <a:spLocks noGrp="1"/>
          </p:cNvSpPr>
          <p:nvPr>
            <p:ph type="dt" sz="half" idx="10"/>
          </p:nvPr>
        </p:nvSpPr>
        <p:spPr/>
        <p:txBody>
          <a:bodyPr/>
          <a:lstStyle/>
          <a:p>
            <a:fld id="{BAAAC38D-0552-4C82-B593-E6124DFADBE2}" type="datetime1">
              <a:rPr lang="en-US" smtClean="0"/>
              <a:t>10/26/2023</a:t>
            </a:fld>
            <a:endParaRPr lang="en-US" dirty="0"/>
          </a:p>
        </p:txBody>
      </p:sp>
      <p:sp>
        <p:nvSpPr>
          <p:cNvPr id="6" name="Footer Placeholder 5">
            <a:extLst>
              <a:ext uri="{FF2B5EF4-FFF2-40B4-BE49-F238E27FC236}">
                <a16:creationId xmlns:a16="http://schemas.microsoft.com/office/drawing/2014/main" id="{770A8935-E31A-2496-E5B9-FFBBF94CED2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A8B925-7F5C-E7C4-4278-0E0E6294A27D}"/>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980747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FDE6A-58D5-D4EA-4890-48B8A0DD39E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C96348D-0CE1-2B6D-91C6-CB961DD6D6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6F2F04A-11B5-71E0-AB71-821F15EC08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2C7D56D-FA60-A6B7-67FA-DC01645E67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F9FC17-1571-477F-A35A-C19DA26EEB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C560937-334E-A8E6-750D-BBF1D2D80991}"/>
              </a:ext>
            </a:extLst>
          </p:cNvPr>
          <p:cNvSpPr>
            <a:spLocks noGrp="1"/>
          </p:cNvSpPr>
          <p:nvPr>
            <p:ph type="dt" sz="half" idx="10"/>
          </p:nvPr>
        </p:nvSpPr>
        <p:spPr/>
        <p:txBody>
          <a:bodyPr/>
          <a:lstStyle/>
          <a:p>
            <a:fld id="{D9DF0F1C-5577-4ACB-BB62-DF8F3C494C7E}" type="datetime1">
              <a:rPr lang="en-US" smtClean="0"/>
              <a:t>10/26/2023</a:t>
            </a:fld>
            <a:endParaRPr lang="en-US" dirty="0"/>
          </a:p>
        </p:txBody>
      </p:sp>
      <p:sp>
        <p:nvSpPr>
          <p:cNvPr id="8" name="Footer Placeholder 7">
            <a:extLst>
              <a:ext uri="{FF2B5EF4-FFF2-40B4-BE49-F238E27FC236}">
                <a16:creationId xmlns:a16="http://schemas.microsoft.com/office/drawing/2014/main" id="{6D53717E-7430-019A-CB31-021D80051CB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1C983F7-37F0-957C-88B6-B42D9969FB4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991290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FE559-A3BE-A434-09B6-1D08F60143A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4A2D218-004A-A1C2-A8B0-C8BB71917049}"/>
              </a:ext>
            </a:extLst>
          </p:cNvPr>
          <p:cNvSpPr>
            <a:spLocks noGrp="1"/>
          </p:cNvSpPr>
          <p:nvPr>
            <p:ph type="dt" sz="half" idx="10"/>
          </p:nvPr>
        </p:nvSpPr>
        <p:spPr/>
        <p:txBody>
          <a:bodyPr/>
          <a:lstStyle/>
          <a:p>
            <a:fld id="{1775B394-D9F9-4F0C-B15D-605F45CB9E9F}" type="datetime1">
              <a:rPr lang="en-US" smtClean="0"/>
              <a:t>10/26/2023</a:t>
            </a:fld>
            <a:endParaRPr lang="en-US" dirty="0"/>
          </a:p>
        </p:txBody>
      </p:sp>
      <p:sp>
        <p:nvSpPr>
          <p:cNvPr id="4" name="Footer Placeholder 3">
            <a:extLst>
              <a:ext uri="{FF2B5EF4-FFF2-40B4-BE49-F238E27FC236}">
                <a16:creationId xmlns:a16="http://schemas.microsoft.com/office/drawing/2014/main" id="{63D38710-7849-059D-9C3A-044AE9268FA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B83E500-B369-6D97-2EAF-5E8CDEEDFF46}"/>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9387194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A8BFCE-92D0-D72D-0003-EBFF12375F22}"/>
              </a:ext>
            </a:extLst>
          </p:cNvPr>
          <p:cNvSpPr>
            <a:spLocks noGrp="1"/>
          </p:cNvSpPr>
          <p:nvPr>
            <p:ph type="dt" sz="half" idx="10"/>
          </p:nvPr>
        </p:nvSpPr>
        <p:spPr/>
        <p:txBody>
          <a:bodyPr/>
          <a:lstStyle/>
          <a:p>
            <a:fld id="{39667345-2558-425A-8533-9BFDBCE15005}" type="datetime1">
              <a:rPr lang="en-US" smtClean="0"/>
              <a:t>10/26/2023</a:t>
            </a:fld>
            <a:endParaRPr lang="en-US" dirty="0"/>
          </a:p>
        </p:txBody>
      </p:sp>
      <p:sp>
        <p:nvSpPr>
          <p:cNvPr id="3" name="Footer Placeholder 2">
            <a:extLst>
              <a:ext uri="{FF2B5EF4-FFF2-40B4-BE49-F238E27FC236}">
                <a16:creationId xmlns:a16="http://schemas.microsoft.com/office/drawing/2014/main" id="{0AF49D56-A691-4A14-D9DB-EB0CBA5C67A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94054DB-4B23-7061-0850-9412BF40D92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51166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09537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0B386-D642-4C19-19B3-9D08C16578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82A3D6B-DAA0-2ADB-4DB7-AAC7F088BA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11E8F14-6734-95EE-6EA7-E66B50777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1D2A59-AE72-0753-0009-2DDE0A14A848}"/>
              </a:ext>
            </a:extLst>
          </p:cNvPr>
          <p:cNvSpPr>
            <a:spLocks noGrp="1"/>
          </p:cNvSpPr>
          <p:nvPr>
            <p:ph type="dt" sz="half" idx="10"/>
          </p:nvPr>
        </p:nvSpPr>
        <p:spPr/>
        <p:txBody>
          <a:bodyPr/>
          <a:lstStyle/>
          <a:p>
            <a:fld id="{92BEA474-078D-4E9B-9B14-09A87B19DC46}" type="datetime1">
              <a:rPr lang="en-US" smtClean="0"/>
              <a:t>10/26/2023</a:t>
            </a:fld>
            <a:endParaRPr lang="en-US" dirty="0"/>
          </a:p>
        </p:txBody>
      </p:sp>
      <p:sp>
        <p:nvSpPr>
          <p:cNvPr id="6" name="Footer Placeholder 5">
            <a:extLst>
              <a:ext uri="{FF2B5EF4-FFF2-40B4-BE49-F238E27FC236}">
                <a16:creationId xmlns:a16="http://schemas.microsoft.com/office/drawing/2014/main" id="{F88F0716-4D14-F097-F175-C6B887F6CDB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439BE05-9F16-601C-25E1-4D6C1DCBA050}"/>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2016823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B0996-4FB0-C4AF-8C86-E610CAF5A9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3C0DA7C-6376-685C-17E5-DDF6ADB2B2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DE53014-924A-C872-5CFA-0606FABAD7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FD1B80-0B5A-23A4-2A10-22F3A0142B46}"/>
              </a:ext>
            </a:extLst>
          </p:cNvPr>
          <p:cNvSpPr>
            <a:spLocks noGrp="1"/>
          </p:cNvSpPr>
          <p:nvPr>
            <p:ph type="dt" sz="half" idx="10"/>
          </p:nvPr>
        </p:nvSpPr>
        <p:spPr/>
        <p:txBody>
          <a:bodyPr/>
          <a:lstStyle/>
          <a:p>
            <a:fld id="{4907D986-8816-4272-A432-0437A28A9828}" type="datetime1">
              <a:rPr lang="en-US" smtClean="0"/>
              <a:t>10/26/2023</a:t>
            </a:fld>
            <a:endParaRPr lang="en-US" dirty="0"/>
          </a:p>
        </p:txBody>
      </p:sp>
      <p:sp>
        <p:nvSpPr>
          <p:cNvPr id="6" name="Footer Placeholder 5">
            <a:extLst>
              <a:ext uri="{FF2B5EF4-FFF2-40B4-BE49-F238E27FC236}">
                <a16:creationId xmlns:a16="http://schemas.microsoft.com/office/drawing/2014/main" id="{65F2823A-5611-D702-F3E1-6093F51EAB93}"/>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DD7E9AF6-B2DC-AB14-DE8E-C2DF0F041FA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429354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8C777-6A4D-4008-07AB-A39BC491517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6C44A8A-D81C-AC24-6932-760C553E23A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2C569C-C428-D600-F005-A8A26B0A667F}"/>
              </a:ext>
            </a:extLst>
          </p:cNvPr>
          <p:cNvSpPr>
            <a:spLocks noGrp="1"/>
          </p:cNvSpPr>
          <p:nvPr>
            <p:ph type="dt" sz="half" idx="10"/>
          </p:nvPr>
        </p:nvSpPr>
        <p:spPr/>
        <p:txBody>
          <a:bodyPr/>
          <a:lstStyle/>
          <a:p>
            <a:fld id="{B612A279-0833-481D-8C56-F67FD0AC6C50}" type="datetime1">
              <a:rPr lang="en-US" smtClean="0"/>
              <a:t>10/26/2023</a:t>
            </a:fld>
            <a:endParaRPr lang="en-US" dirty="0"/>
          </a:p>
        </p:txBody>
      </p:sp>
      <p:sp>
        <p:nvSpPr>
          <p:cNvPr id="5" name="Footer Placeholder 4">
            <a:extLst>
              <a:ext uri="{FF2B5EF4-FFF2-40B4-BE49-F238E27FC236}">
                <a16:creationId xmlns:a16="http://schemas.microsoft.com/office/drawing/2014/main" id="{E4A3A9A0-CDF7-7CA0-FC4D-D5E7EE71C30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CB65AF2-0049-2245-78C6-785281CA5C7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81536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86824C-FB0C-3A97-B5D6-13B47AC6CBF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760D9D1-654E-D765-F2DF-1930C4F07A7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CDEB6EE-F61F-266D-BE28-0F382B080D62}"/>
              </a:ext>
            </a:extLst>
          </p:cNvPr>
          <p:cNvSpPr>
            <a:spLocks noGrp="1"/>
          </p:cNvSpPr>
          <p:nvPr>
            <p:ph type="dt" sz="half" idx="10"/>
          </p:nvPr>
        </p:nvSpPr>
        <p:spPr/>
        <p:txBody>
          <a:bodyPr/>
          <a:lstStyle/>
          <a:p>
            <a:fld id="{6587DA83-5663-4C9C-B9AA-0B40A3DAFF81}" type="datetime1">
              <a:rPr lang="en-US" smtClean="0"/>
              <a:t>10/26/2023</a:t>
            </a:fld>
            <a:endParaRPr lang="en-US" dirty="0"/>
          </a:p>
        </p:txBody>
      </p:sp>
      <p:sp>
        <p:nvSpPr>
          <p:cNvPr id="5" name="Footer Placeholder 4">
            <a:extLst>
              <a:ext uri="{FF2B5EF4-FFF2-40B4-BE49-F238E27FC236}">
                <a16:creationId xmlns:a16="http://schemas.microsoft.com/office/drawing/2014/main" id="{155AC425-1ADC-72A9-D495-CD2D4DD5F7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FE9BBD1-88F7-F942-5CD9-EA0CC1A8B3C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655890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10/26/2023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3A98EE3D-8CD1-4C3F-BD1C-C98C9596463C}"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5667162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628400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0432338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10/26/2023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5445232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10/26/2023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1744124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10/26/2023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79867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10/26/2023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9333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10/26/2023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0329401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10/26/2023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4204621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907D986-8816-4272-A432-0437A28A9828}" type="datetime1">
              <a:rPr lang="en-US" smtClean="0"/>
              <a:t>10/26/2023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4428176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3044068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32896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10/26/2023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978425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10/26/2023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4668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9667345-2558-425A-8533-9BFDBCE15005}" type="datetime1">
              <a:rPr lang="en-US" smtClean="0"/>
              <a:t>10/26/2023</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51683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2BEA474-078D-4E9B-9B14-09A87B19DC46}" type="datetime1">
              <a:rPr lang="en-US" smtClean="0"/>
              <a:t>10/26/2023</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3215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10/26/2023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198375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2.jp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2D6E202-B606-4609-B914-27C9371A1F6D}" type="datetime1">
              <a:rPr lang="en-US" smtClean="0"/>
              <a:t>10/26/2023</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A98EE3D-8CD1-4C3F-BD1C-C98C9596463C}"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0371532"/>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2D6E202-B606-4609-B914-27C9371A1F6D}" type="datetime1">
              <a:rPr lang="en-US" smtClean="0"/>
              <a:t>10/26/2023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A98EE3D-8CD1-4C3F-BD1C-C98C9596463C}" type="slidenum">
              <a:rPr lang="en-US" smtClean="0"/>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7868614"/>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056085-E647-1AE5-927B-1E0CFAE1AB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972A8B6-20A3-1975-EEA0-A5158B54E4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9053C1-3CE3-1324-CD3A-50A63D6CD1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10/26/2023</a:t>
            </a:fld>
            <a:endParaRPr lang="en-US" dirty="0"/>
          </a:p>
        </p:txBody>
      </p:sp>
      <p:sp>
        <p:nvSpPr>
          <p:cNvPr id="5" name="Footer Placeholder 4">
            <a:extLst>
              <a:ext uri="{FF2B5EF4-FFF2-40B4-BE49-F238E27FC236}">
                <a16:creationId xmlns:a16="http://schemas.microsoft.com/office/drawing/2014/main" id="{A5E228C4-592B-CC29-B17A-4A990DF0F8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66B9239-917B-E4B3-36D9-25A363D6E7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640925234"/>
      </p:ext>
    </p:extLst>
  </p:cSld>
  <p:clrMap bg1="lt1" tx1="dk1" bg2="lt2" tx2="dk2" accent1="accent1" accent2="accent2" accent3="accent3" accent4="accent4" accent5="accent5" accent6="accent6" hlink="hlink" folHlink="folHlink"/>
  <p:sldLayoutIdLst>
    <p:sldLayoutId id="2147483906" r:id="rId1"/>
    <p:sldLayoutId id="2147483907" r:id="rId2"/>
    <p:sldLayoutId id="2147483908" r:id="rId3"/>
    <p:sldLayoutId id="2147483909" r:id="rId4"/>
    <p:sldLayoutId id="2147483910" r:id="rId5"/>
    <p:sldLayoutId id="2147483911" r:id="rId6"/>
    <p:sldLayoutId id="2147483912" r:id="rId7"/>
    <p:sldLayoutId id="2147483913" r:id="rId8"/>
    <p:sldLayoutId id="2147483914" r:id="rId9"/>
    <p:sldLayoutId id="2147483915" r:id="rId10"/>
    <p:sldLayoutId id="2147483916"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2D6E202-B606-4609-B914-27C9371A1F6D}" type="datetime1">
              <a:rPr lang="en-US" smtClean="0"/>
              <a:t>10/26/2023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A98EE3D-8CD1-4C3F-BD1C-C98C9596463C}" type="slidenum">
              <a:rPr lang="en-US" smtClean="0"/>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3086637"/>
      </p:ext>
    </p:extLst>
  </p:cSld>
  <p:clrMap bg1="lt1" tx1="dk1" bg2="lt2" tx2="dk2" accent1="accent1" accent2="accent2" accent3="accent3" accent4="accent4" accent5="accent5" accent6="accent6" hlink="hlink" folHlink="folHlink"/>
  <p:sldLayoutIdLst>
    <p:sldLayoutId id="2147483918" r:id="rId1"/>
    <p:sldLayoutId id="2147483919" r:id="rId2"/>
    <p:sldLayoutId id="2147483920" r:id="rId3"/>
    <p:sldLayoutId id="2147483921" r:id="rId4"/>
    <p:sldLayoutId id="2147483922" r:id="rId5"/>
    <p:sldLayoutId id="2147483923" r:id="rId6"/>
    <p:sldLayoutId id="2147483924" r:id="rId7"/>
    <p:sldLayoutId id="2147483925" r:id="rId8"/>
    <p:sldLayoutId id="2147483926" r:id="rId9"/>
    <p:sldLayoutId id="2147483927" r:id="rId10"/>
    <p:sldLayoutId id="2147483928"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8.xml"/><Relationship Id="rId5" Type="http://schemas.openxmlformats.org/officeDocument/2006/relationships/image" Target="../media/image8.jpg"/><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8.xml"/><Relationship Id="rId5" Type="http://schemas.openxmlformats.org/officeDocument/2006/relationships/image" Target="../media/image13.jpg"/><Relationship Id="rId4" Type="http://schemas.openxmlformats.org/officeDocument/2006/relationships/image" Target="../media/image12.jpg"/></Relationships>
</file>

<file path=ppt/slides/_rels/slide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4907680" y="3783945"/>
            <a:ext cx="6269347" cy="2103669"/>
          </a:xfrm>
        </p:spPr>
        <p:txBody>
          <a:bodyPr>
            <a:noAutofit/>
          </a:bodyPr>
          <a:lstStyle/>
          <a:p>
            <a:pPr algn="ctr"/>
            <a:r>
              <a:rPr lang="en-US" sz="2000" dirty="0"/>
              <a:t>           Name  –  Anubhav Gupta</a:t>
            </a:r>
            <a:br>
              <a:rPr lang="en-US" sz="2000" dirty="0"/>
            </a:br>
            <a:r>
              <a:rPr lang="en-US" sz="2000" dirty="0"/>
              <a:t>    Roll number – 2110990227</a:t>
            </a:r>
            <a:br>
              <a:rPr lang="en-US" sz="2000" dirty="0"/>
            </a:br>
            <a:r>
              <a:rPr lang="en-US" sz="2000" dirty="0"/>
              <a:t>    Group number – G5</a:t>
            </a:r>
          </a:p>
          <a:p>
            <a:pPr algn="ctr"/>
            <a:r>
              <a:rPr lang="en-US" sz="2000" dirty="0"/>
              <a:t>Year – 3</a:t>
            </a:r>
            <a:r>
              <a:rPr lang="en-US" sz="2000" baseline="30000" dirty="0"/>
              <a:t>rd</a:t>
            </a:r>
            <a:r>
              <a:rPr lang="en-US" sz="2000" dirty="0"/>
              <a:t> year(5</a:t>
            </a:r>
            <a:r>
              <a:rPr lang="en-US" sz="2000" baseline="30000" dirty="0"/>
              <a:t>th</a:t>
            </a:r>
            <a:r>
              <a:rPr lang="en-US" sz="2000" dirty="0"/>
              <a:t> semester)</a:t>
            </a:r>
          </a:p>
          <a:p>
            <a:pPr algn="ctr"/>
            <a:r>
              <a:rPr lang="en-US" sz="2000" dirty="0">
                <a:solidFill>
                  <a:schemeClr val="tx1">
                    <a:lumMod val="85000"/>
                    <a:lumOff val="15000"/>
                  </a:schemeClr>
                </a:solidFill>
              </a:rPr>
              <a:t>Course instructor – Lavish Arora sir</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sp>
        <p:nvSpPr>
          <p:cNvPr id="12" name="TextBox 11">
            <a:extLst>
              <a:ext uri="{FF2B5EF4-FFF2-40B4-BE49-F238E27FC236}">
                <a16:creationId xmlns:a16="http://schemas.microsoft.com/office/drawing/2014/main" id="{537215EE-2262-61FA-CA7D-1A165E37240C}"/>
              </a:ext>
            </a:extLst>
          </p:cNvPr>
          <p:cNvSpPr txBox="1"/>
          <p:nvPr/>
        </p:nvSpPr>
        <p:spPr>
          <a:xfrm>
            <a:off x="5076545" y="127703"/>
            <a:ext cx="6100482" cy="3046988"/>
          </a:xfrm>
          <a:prstGeom prst="rect">
            <a:avLst/>
          </a:prstGeom>
          <a:noFill/>
        </p:spPr>
        <p:txBody>
          <a:bodyPr wrap="square">
            <a:spAutoFit/>
          </a:bodyPr>
          <a:lstStyle/>
          <a:p>
            <a:r>
              <a:rPr lang="en-US" sz="96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FEE project</a:t>
            </a:r>
            <a:endParaRPr lang="en-IN" dirty="0"/>
          </a:p>
        </p:txBody>
      </p: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A9287-DC3B-9D48-D504-61370E8DF88F}"/>
              </a:ext>
            </a:extLst>
          </p:cNvPr>
          <p:cNvSpPr>
            <a:spLocks noGrp="1"/>
          </p:cNvSpPr>
          <p:nvPr>
            <p:ph type="title"/>
          </p:nvPr>
        </p:nvSpPr>
        <p:spPr>
          <a:xfrm>
            <a:off x="1066800" y="71450"/>
            <a:ext cx="10058400" cy="1450757"/>
          </a:xfrm>
        </p:spPr>
        <p:txBody>
          <a:bodyPr>
            <a:normAutofit fontScale="90000"/>
          </a:bodyPr>
          <a:lstStyle/>
          <a:p>
            <a:r>
              <a:rPr lang="en-IN" sz="3600" dirty="0"/>
              <a:t>This is how my home page looks,  as you can see the website name is “E Market Sphere”, </a:t>
            </a:r>
            <a:r>
              <a:rPr lang="en-IN" sz="2200" dirty="0"/>
              <a:t>the header allows us to explore other pages , we can also explore the category page through the “explore now!” Button.</a:t>
            </a:r>
          </a:p>
        </p:txBody>
      </p:sp>
      <p:pic>
        <p:nvPicPr>
          <p:cNvPr id="4" name="Picture 3" descr="A screenshot of a website&#10;&#10;Description automatically generated">
            <a:extLst>
              <a:ext uri="{FF2B5EF4-FFF2-40B4-BE49-F238E27FC236}">
                <a16:creationId xmlns:a16="http://schemas.microsoft.com/office/drawing/2014/main" id="{5B5D3D4A-E86C-6D37-9B58-FB02B3FAB5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929" y="1638749"/>
            <a:ext cx="11062446" cy="4580796"/>
          </a:xfrm>
          <a:prstGeom prst="rect">
            <a:avLst/>
          </a:prstGeom>
        </p:spPr>
      </p:pic>
    </p:spTree>
    <p:extLst>
      <p:ext uri="{BB962C8B-B14F-4D97-AF65-F5344CB8AC3E}">
        <p14:creationId xmlns:p14="http://schemas.microsoft.com/office/powerpoint/2010/main" val="4238555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3DB2C-C8FE-8F0A-C096-6A350EA4B537}"/>
              </a:ext>
            </a:extLst>
          </p:cNvPr>
          <p:cNvSpPr>
            <a:spLocks noGrp="1"/>
          </p:cNvSpPr>
          <p:nvPr>
            <p:ph type="title"/>
          </p:nvPr>
        </p:nvSpPr>
        <p:spPr>
          <a:xfrm>
            <a:off x="0" y="0"/>
            <a:ext cx="10515600" cy="414804"/>
          </a:xfrm>
        </p:spPr>
        <p:txBody>
          <a:bodyPr>
            <a:normAutofit/>
          </a:bodyPr>
          <a:lstStyle/>
          <a:p>
            <a:r>
              <a:rPr lang="en-IN" sz="2000" dirty="0"/>
              <a:t>This is how the home page looks further on scrolling down</a:t>
            </a:r>
          </a:p>
        </p:txBody>
      </p:sp>
      <p:pic>
        <p:nvPicPr>
          <p:cNvPr id="4" name="Picture 3" descr="A screenshot of a computer&#10;&#10;Description automatically generated">
            <a:extLst>
              <a:ext uri="{FF2B5EF4-FFF2-40B4-BE49-F238E27FC236}">
                <a16:creationId xmlns:a16="http://schemas.microsoft.com/office/drawing/2014/main" id="{CCF5E30C-C7A3-91E3-FFA8-C0256524EB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365" y="493059"/>
            <a:ext cx="5459506" cy="3310404"/>
          </a:xfrm>
          <a:prstGeom prst="rect">
            <a:avLst/>
          </a:prstGeom>
        </p:spPr>
      </p:pic>
      <p:pic>
        <p:nvPicPr>
          <p:cNvPr id="6" name="Picture 5" descr="A screenshot of a website&#10;&#10;Description automatically generated">
            <a:extLst>
              <a:ext uri="{FF2B5EF4-FFF2-40B4-BE49-F238E27FC236}">
                <a16:creationId xmlns:a16="http://schemas.microsoft.com/office/drawing/2014/main" id="{FC972D00-CC0E-DE15-8652-F255E9CC49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541" y="4026367"/>
            <a:ext cx="5549153" cy="2725270"/>
          </a:xfrm>
          <a:prstGeom prst="rect">
            <a:avLst/>
          </a:prstGeom>
        </p:spPr>
      </p:pic>
      <p:pic>
        <p:nvPicPr>
          <p:cNvPr id="8" name="Picture 7" descr="A collage of electronics&#10;&#10;Description automatically generated">
            <a:extLst>
              <a:ext uri="{FF2B5EF4-FFF2-40B4-BE49-F238E27FC236}">
                <a16:creationId xmlns:a16="http://schemas.microsoft.com/office/drawing/2014/main" id="{EDACD382-5FC3-AB52-0A24-FB3132B9F2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8096" y="520325"/>
            <a:ext cx="6284258" cy="3310404"/>
          </a:xfrm>
          <a:prstGeom prst="rect">
            <a:avLst/>
          </a:prstGeom>
        </p:spPr>
      </p:pic>
      <p:pic>
        <p:nvPicPr>
          <p:cNvPr id="10" name="Picture 9" descr="A smart watch with a screen&#10;&#10;Description automatically generated">
            <a:extLst>
              <a:ext uri="{FF2B5EF4-FFF2-40B4-BE49-F238E27FC236}">
                <a16:creationId xmlns:a16="http://schemas.microsoft.com/office/drawing/2014/main" id="{32EFDB93-C7BF-DA54-834D-5DF65C9F65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30472" y="4026367"/>
            <a:ext cx="5459506" cy="2658844"/>
          </a:xfrm>
          <a:prstGeom prst="rect">
            <a:avLst/>
          </a:prstGeom>
        </p:spPr>
      </p:pic>
    </p:spTree>
    <p:extLst>
      <p:ext uri="{BB962C8B-B14F-4D97-AF65-F5344CB8AC3E}">
        <p14:creationId xmlns:p14="http://schemas.microsoft.com/office/powerpoint/2010/main" val="3788007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818AD-595E-0620-83EE-9F7000505E4F}"/>
              </a:ext>
            </a:extLst>
          </p:cNvPr>
          <p:cNvSpPr>
            <a:spLocks noGrp="1"/>
          </p:cNvSpPr>
          <p:nvPr>
            <p:ph type="title"/>
          </p:nvPr>
        </p:nvSpPr>
        <p:spPr>
          <a:xfrm>
            <a:off x="0" y="0"/>
            <a:ext cx="10515600" cy="887506"/>
          </a:xfrm>
        </p:spPr>
        <p:txBody>
          <a:bodyPr>
            <a:normAutofit fontScale="90000"/>
          </a:bodyPr>
          <a:lstStyle/>
          <a:p>
            <a:r>
              <a:rPr lang="en-IN" sz="2400" dirty="0"/>
              <a:t>Here are the categories I have added in my category page(4 categories; mobiles, laptops, cameras &amp; smartwatches), allowing users to explore a variety of products themselves.</a:t>
            </a:r>
          </a:p>
        </p:txBody>
      </p:sp>
      <p:pic>
        <p:nvPicPr>
          <p:cNvPr id="4" name="Picture 3" descr="A computer and camera on a table&#10;&#10;Description automatically generated">
            <a:extLst>
              <a:ext uri="{FF2B5EF4-FFF2-40B4-BE49-F238E27FC236}">
                <a16:creationId xmlns:a16="http://schemas.microsoft.com/office/drawing/2014/main" id="{CA760AA6-256C-E5C6-F7CC-82E087DD12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153" y="887506"/>
            <a:ext cx="11976847" cy="5776168"/>
          </a:xfrm>
          <a:prstGeom prst="rect">
            <a:avLst/>
          </a:prstGeom>
        </p:spPr>
      </p:pic>
    </p:spTree>
    <p:extLst>
      <p:ext uri="{BB962C8B-B14F-4D97-AF65-F5344CB8AC3E}">
        <p14:creationId xmlns:p14="http://schemas.microsoft.com/office/powerpoint/2010/main" val="1545117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DA574-5DFA-C601-FA11-ED9EAE03B27D}"/>
              </a:ext>
            </a:extLst>
          </p:cNvPr>
          <p:cNvSpPr>
            <a:spLocks noGrp="1"/>
          </p:cNvSpPr>
          <p:nvPr>
            <p:ph type="title"/>
          </p:nvPr>
        </p:nvSpPr>
        <p:spPr>
          <a:xfrm>
            <a:off x="0" y="0"/>
            <a:ext cx="10515600" cy="334122"/>
          </a:xfrm>
        </p:spPr>
        <p:txBody>
          <a:bodyPr>
            <a:normAutofit fontScale="90000"/>
          </a:bodyPr>
          <a:lstStyle/>
          <a:p>
            <a:r>
              <a:rPr lang="en-IN" sz="2400" dirty="0"/>
              <a:t>The sub-categories for the categories look like this</a:t>
            </a:r>
          </a:p>
        </p:txBody>
      </p:sp>
      <p:pic>
        <p:nvPicPr>
          <p:cNvPr id="4" name="Picture 3" descr="A screenshot of a cell phone&#10;&#10;Description automatically generated">
            <a:extLst>
              <a:ext uri="{FF2B5EF4-FFF2-40B4-BE49-F238E27FC236}">
                <a16:creationId xmlns:a16="http://schemas.microsoft.com/office/drawing/2014/main" id="{2D16C38A-9D9A-E186-2D21-2EDC097EF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8606"/>
            <a:ext cx="5450541" cy="3054025"/>
          </a:xfrm>
          <a:prstGeom prst="rect">
            <a:avLst/>
          </a:prstGeom>
        </p:spPr>
      </p:pic>
      <p:sp>
        <p:nvSpPr>
          <p:cNvPr id="5" name="TextBox 4">
            <a:extLst>
              <a:ext uri="{FF2B5EF4-FFF2-40B4-BE49-F238E27FC236}">
                <a16:creationId xmlns:a16="http://schemas.microsoft.com/office/drawing/2014/main" id="{19E0FB2D-3396-EBED-BFE6-5CB12FE4D857}"/>
              </a:ext>
            </a:extLst>
          </p:cNvPr>
          <p:cNvSpPr txBox="1"/>
          <p:nvPr/>
        </p:nvSpPr>
        <p:spPr>
          <a:xfrm>
            <a:off x="1497105" y="3421374"/>
            <a:ext cx="1757083" cy="367553"/>
          </a:xfrm>
          <a:prstGeom prst="rect">
            <a:avLst/>
          </a:prstGeom>
          <a:noFill/>
        </p:spPr>
        <p:txBody>
          <a:bodyPr wrap="square" rtlCol="0">
            <a:spAutoFit/>
          </a:bodyPr>
          <a:lstStyle/>
          <a:p>
            <a:pPr algn="ctr"/>
            <a:r>
              <a:rPr lang="en-IN" dirty="0"/>
              <a:t>(1) Mobiles</a:t>
            </a:r>
          </a:p>
        </p:txBody>
      </p:sp>
      <p:pic>
        <p:nvPicPr>
          <p:cNvPr id="7" name="Picture 6" descr="A screenshot of a computer&#10;&#10;Description automatically generated">
            <a:extLst>
              <a:ext uri="{FF2B5EF4-FFF2-40B4-BE49-F238E27FC236}">
                <a16:creationId xmlns:a16="http://schemas.microsoft.com/office/drawing/2014/main" id="{CFE2A796-1736-3799-D4CB-33375B5798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59" y="3788927"/>
            <a:ext cx="5378824" cy="2570376"/>
          </a:xfrm>
          <a:prstGeom prst="rect">
            <a:avLst/>
          </a:prstGeom>
        </p:spPr>
      </p:pic>
      <p:sp>
        <p:nvSpPr>
          <p:cNvPr id="8" name="TextBox 7">
            <a:extLst>
              <a:ext uri="{FF2B5EF4-FFF2-40B4-BE49-F238E27FC236}">
                <a16:creationId xmlns:a16="http://schemas.microsoft.com/office/drawing/2014/main" id="{75A5393E-4F43-8E98-05C0-720FDF54D28F}"/>
              </a:ext>
            </a:extLst>
          </p:cNvPr>
          <p:cNvSpPr txBox="1"/>
          <p:nvPr/>
        </p:nvSpPr>
        <p:spPr>
          <a:xfrm>
            <a:off x="1497105" y="6368268"/>
            <a:ext cx="1954306" cy="369332"/>
          </a:xfrm>
          <a:prstGeom prst="rect">
            <a:avLst/>
          </a:prstGeom>
          <a:noFill/>
        </p:spPr>
        <p:txBody>
          <a:bodyPr wrap="square" rtlCol="0">
            <a:spAutoFit/>
          </a:bodyPr>
          <a:lstStyle/>
          <a:p>
            <a:pPr algn="ctr"/>
            <a:r>
              <a:rPr lang="en-IN" dirty="0"/>
              <a:t>(2) Laptops</a:t>
            </a:r>
          </a:p>
        </p:txBody>
      </p:sp>
      <p:pic>
        <p:nvPicPr>
          <p:cNvPr id="10" name="Picture 9" descr="A screenshot of a camera&#10;&#10;Description automatically generated">
            <a:extLst>
              <a:ext uri="{FF2B5EF4-FFF2-40B4-BE49-F238E27FC236}">
                <a16:creationId xmlns:a16="http://schemas.microsoft.com/office/drawing/2014/main" id="{73B47466-57D3-36EE-D081-E9B89E1AEE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3270" y="388606"/>
            <a:ext cx="6096000" cy="2773370"/>
          </a:xfrm>
          <a:prstGeom prst="rect">
            <a:avLst/>
          </a:prstGeom>
        </p:spPr>
      </p:pic>
      <p:sp>
        <p:nvSpPr>
          <p:cNvPr id="11" name="TextBox 10">
            <a:extLst>
              <a:ext uri="{FF2B5EF4-FFF2-40B4-BE49-F238E27FC236}">
                <a16:creationId xmlns:a16="http://schemas.microsoft.com/office/drawing/2014/main" id="{15571750-63E4-392D-1A10-1EABB7A06D5A}"/>
              </a:ext>
            </a:extLst>
          </p:cNvPr>
          <p:cNvSpPr txBox="1"/>
          <p:nvPr/>
        </p:nvSpPr>
        <p:spPr>
          <a:xfrm>
            <a:off x="7530353" y="3185726"/>
            <a:ext cx="2259106" cy="369332"/>
          </a:xfrm>
          <a:prstGeom prst="rect">
            <a:avLst/>
          </a:prstGeom>
          <a:noFill/>
        </p:spPr>
        <p:txBody>
          <a:bodyPr wrap="square" rtlCol="0">
            <a:spAutoFit/>
          </a:bodyPr>
          <a:lstStyle/>
          <a:p>
            <a:pPr algn="ctr"/>
            <a:r>
              <a:rPr lang="en-IN" dirty="0"/>
              <a:t>(3) Cameras</a:t>
            </a:r>
          </a:p>
        </p:txBody>
      </p:sp>
      <p:pic>
        <p:nvPicPr>
          <p:cNvPr id="15" name="Picture 14" descr="A screenshot of a smart watch&#10;&#10;Description automatically generated">
            <a:extLst>
              <a:ext uri="{FF2B5EF4-FFF2-40B4-BE49-F238E27FC236}">
                <a16:creationId xmlns:a16="http://schemas.microsoft.com/office/drawing/2014/main" id="{4A7882E3-72A8-82BF-2EAE-DA1B901608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49473" y="3605150"/>
            <a:ext cx="5782235" cy="2570377"/>
          </a:xfrm>
          <a:prstGeom prst="rect">
            <a:avLst/>
          </a:prstGeom>
        </p:spPr>
      </p:pic>
      <p:sp>
        <p:nvSpPr>
          <p:cNvPr id="16" name="TextBox 15">
            <a:extLst>
              <a:ext uri="{FF2B5EF4-FFF2-40B4-BE49-F238E27FC236}">
                <a16:creationId xmlns:a16="http://schemas.microsoft.com/office/drawing/2014/main" id="{AEE73C04-93C1-F89B-5DB3-5AC0841784B0}"/>
              </a:ext>
            </a:extLst>
          </p:cNvPr>
          <p:cNvSpPr txBox="1"/>
          <p:nvPr/>
        </p:nvSpPr>
        <p:spPr>
          <a:xfrm>
            <a:off x="7745506" y="6280245"/>
            <a:ext cx="2043953" cy="378297"/>
          </a:xfrm>
          <a:prstGeom prst="rect">
            <a:avLst/>
          </a:prstGeom>
          <a:noFill/>
        </p:spPr>
        <p:txBody>
          <a:bodyPr wrap="square" rtlCol="0">
            <a:spAutoFit/>
          </a:bodyPr>
          <a:lstStyle/>
          <a:p>
            <a:pPr algn="ctr"/>
            <a:r>
              <a:rPr lang="en-IN" dirty="0"/>
              <a:t>(4) Smart watches</a:t>
            </a:r>
          </a:p>
        </p:txBody>
      </p:sp>
    </p:spTree>
    <p:extLst>
      <p:ext uri="{BB962C8B-B14F-4D97-AF65-F5344CB8AC3E}">
        <p14:creationId xmlns:p14="http://schemas.microsoft.com/office/powerpoint/2010/main" val="302825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B41DC-13C9-185E-9EA5-66A8F6BA4122}"/>
              </a:ext>
            </a:extLst>
          </p:cNvPr>
          <p:cNvSpPr>
            <a:spLocks noGrp="1"/>
          </p:cNvSpPr>
          <p:nvPr>
            <p:ph type="title"/>
          </p:nvPr>
        </p:nvSpPr>
        <p:spPr>
          <a:xfrm>
            <a:off x="0" y="481666"/>
            <a:ext cx="10515600" cy="396875"/>
          </a:xfrm>
        </p:spPr>
        <p:txBody>
          <a:bodyPr>
            <a:noAutofit/>
          </a:bodyPr>
          <a:lstStyle/>
          <a:p>
            <a:r>
              <a:rPr lang="en-IN" sz="2800" dirty="0"/>
              <a:t>When the visitor clicks on “shop now” a modal window appears which shows the specifications(specs) of the specific product.</a:t>
            </a:r>
            <a:br>
              <a:rPr lang="en-IN" sz="2800" dirty="0"/>
            </a:br>
            <a:endParaRPr lang="en-IN" sz="2800" dirty="0"/>
          </a:p>
        </p:txBody>
      </p:sp>
      <p:pic>
        <p:nvPicPr>
          <p:cNvPr id="4" name="Picture 3" descr="A screenshot of a computer&#10;&#10;Description automatically generated">
            <a:extLst>
              <a:ext uri="{FF2B5EF4-FFF2-40B4-BE49-F238E27FC236}">
                <a16:creationId xmlns:a16="http://schemas.microsoft.com/office/drawing/2014/main" id="{4C9BB32D-DD80-398C-70CB-36175F012B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224" y="878541"/>
            <a:ext cx="11456894" cy="5415611"/>
          </a:xfrm>
          <a:prstGeom prst="rect">
            <a:avLst/>
          </a:prstGeom>
        </p:spPr>
      </p:pic>
    </p:spTree>
    <p:extLst>
      <p:ext uri="{BB962C8B-B14F-4D97-AF65-F5344CB8AC3E}">
        <p14:creationId xmlns:p14="http://schemas.microsoft.com/office/powerpoint/2010/main" val="158493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98698-C55B-D712-6762-D8B32EBE940A}"/>
              </a:ext>
            </a:extLst>
          </p:cNvPr>
          <p:cNvSpPr>
            <a:spLocks noGrp="1"/>
          </p:cNvSpPr>
          <p:nvPr>
            <p:ph type="title"/>
          </p:nvPr>
        </p:nvSpPr>
        <p:spPr>
          <a:xfrm>
            <a:off x="0" y="0"/>
            <a:ext cx="10515600" cy="387910"/>
          </a:xfrm>
        </p:spPr>
        <p:txBody>
          <a:bodyPr>
            <a:normAutofit fontScale="90000"/>
          </a:bodyPr>
          <a:lstStyle/>
          <a:p>
            <a:r>
              <a:rPr lang="en-IN" sz="2800" dirty="0"/>
              <a:t>Here is the contact us page and the login page</a:t>
            </a:r>
          </a:p>
        </p:txBody>
      </p:sp>
      <p:pic>
        <p:nvPicPr>
          <p:cNvPr id="4" name="Picture 3" descr="A screenshot of a computer&#10;&#10;Description automatically generated">
            <a:extLst>
              <a:ext uri="{FF2B5EF4-FFF2-40B4-BE49-F238E27FC236}">
                <a16:creationId xmlns:a16="http://schemas.microsoft.com/office/drawing/2014/main" id="{AEAD000F-4241-AE64-9E7D-EB48FED20D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4752" y="519952"/>
            <a:ext cx="6849035" cy="3209365"/>
          </a:xfrm>
          <a:prstGeom prst="rect">
            <a:avLst/>
          </a:prstGeom>
        </p:spPr>
      </p:pic>
      <p:sp>
        <p:nvSpPr>
          <p:cNvPr id="5" name="TextBox 4">
            <a:extLst>
              <a:ext uri="{FF2B5EF4-FFF2-40B4-BE49-F238E27FC236}">
                <a16:creationId xmlns:a16="http://schemas.microsoft.com/office/drawing/2014/main" id="{10008C1C-2F5B-1A99-5852-16ED2F9D0536}"/>
              </a:ext>
            </a:extLst>
          </p:cNvPr>
          <p:cNvSpPr txBox="1"/>
          <p:nvPr/>
        </p:nvSpPr>
        <p:spPr>
          <a:xfrm>
            <a:off x="8220635" y="1939968"/>
            <a:ext cx="2608729" cy="369332"/>
          </a:xfrm>
          <a:prstGeom prst="rect">
            <a:avLst/>
          </a:prstGeom>
          <a:noFill/>
        </p:spPr>
        <p:txBody>
          <a:bodyPr wrap="square" rtlCol="0">
            <a:spAutoFit/>
          </a:bodyPr>
          <a:lstStyle/>
          <a:p>
            <a:r>
              <a:rPr lang="en-IN" dirty="0"/>
              <a:t>1. Contact us page</a:t>
            </a:r>
          </a:p>
        </p:txBody>
      </p:sp>
      <p:pic>
        <p:nvPicPr>
          <p:cNvPr id="8" name="Picture 7" descr="A screenshot of a computer&#10;&#10;Description automatically generated">
            <a:extLst>
              <a:ext uri="{FF2B5EF4-FFF2-40B4-BE49-F238E27FC236}">
                <a16:creationId xmlns:a16="http://schemas.microsoft.com/office/drawing/2014/main" id="{4DBD716C-C0FD-7F98-6603-233E65FA71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8519" y="3861359"/>
            <a:ext cx="6051176" cy="2915959"/>
          </a:xfrm>
          <a:prstGeom prst="rect">
            <a:avLst/>
          </a:prstGeom>
        </p:spPr>
      </p:pic>
      <p:sp>
        <p:nvSpPr>
          <p:cNvPr id="9" name="TextBox 8">
            <a:extLst>
              <a:ext uri="{FF2B5EF4-FFF2-40B4-BE49-F238E27FC236}">
                <a16:creationId xmlns:a16="http://schemas.microsoft.com/office/drawing/2014/main" id="{65CA26A9-533E-1199-104D-DBFA1D434482}"/>
              </a:ext>
            </a:extLst>
          </p:cNvPr>
          <p:cNvSpPr txBox="1"/>
          <p:nvPr/>
        </p:nvSpPr>
        <p:spPr>
          <a:xfrm>
            <a:off x="7879977" y="5102697"/>
            <a:ext cx="2223247" cy="369332"/>
          </a:xfrm>
          <a:prstGeom prst="rect">
            <a:avLst/>
          </a:prstGeom>
          <a:noFill/>
        </p:spPr>
        <p:txBody>
          <a:bodyPr wrap="square" rtlCol="0">
            <a:spAutoFit/>
          </a:bodyPr>
          <a:lstStyle/>
          <a:p>
            <a:r>
              <a:rPr lang="en-IN" dirty="0"/>
              <a:t>2. Login page</a:t>
            </a:r>
          </a:p>
        </p:txBody>
      </p:sp>
    </p:spTree>
    <p:extLst>
      <p:ext uri="{BB962C8B-B14F-4D97-AF65-F5344CB8AC3E}">
        <p14:creationId xmlns:p14="http://schemas.microsoft.com/office/powerpoint/2010/main" val="4075584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2CECF-BFEA-8E44-D88D-7533A1FDFBCB}"/>
              </a:ext>
            </a:extLst>
          </p:cNvPr>
          <p:cNvSpPr>
            <a:spLocks noGrp="1"/>
          </p:cNvSpPr>
          <p:nvPr>
            <p:ph type="title"/>
          </p:nvPr>
        </p:nvSpPr>
        <p:spPr>
          <a:xfrm>
            <a:off x="0" y="220759"/>
            <a:ext cx="10515600" cy="683746"/>
          </a:xfrm>
        </p:spPr>
        <p:txBody>
          <a:bodyPr>
            <a:normAutofit fontScale="90000"/>
          </a:bodyPr>
          <a:lstStyle/>
          <a:p>
            <a:r>
              <a:rPr lang="en-IN" sz="2800" b="1"/>
              <a:t>The “About us” page lets people know more about our website.</a:t>
            </a:r>
            <a:br>
              <a:rPr lang="en-IN" sz="2800" b="1"/>
            </a:br>
            <a:r>
              <a:rPr lang="en-US" sz="2000">
                <a:latin typeface="Söhne"/>
              </a:rPr>
              <a:t>our</a:t>
            </a:r>
            <a:r>
              <a:rPr lang="en-US" sz="2000" b="0" i="0">
                <a:effectLst/>
                <a:latin typeface="Söhne"/>
              </a:rPr>
              <a:t> "About Us" page provides essential information, including the organization's identity, mission, and key team members. It establishes trust and credibility while conveying the brand's personality and achievements.</a:t>
            </a:r>
            <a:endParaRPr lang="en-IN" sz="2000" b="1" dirty="0"/>
          </a:p>
        </p:txBody>
      </p:sp>
      <p:pic>
        <p:nvPicPr>
          <p:cNvPr id="4" name="Picture 3" descr="A screenshot of a website&#10;&#10;Description automatically generated">
            <a:extLst>
              <a:ext uri="{FF2B5EF4-FFF2-40B4-BE49-F238E27FC236}">
                <a16:creationId xmlns:a16="http://schemas.microsoft.com/office/drawing/2014/main" id="{59138BA8-7D12-75C9-9140-9E8A1D2DF0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9811" y="1221582"/>
            <a:ext cx="7530353" cy="2695995"/>
          </a:xfrm>
          <a:prstGeom prst="rect">
            <a:avLst/>
          </a:prstGeom>
        </p:spPr>
      </p:pic>
      <p:pic>
        <p:nvPicPr>
          <p:cNvPr id="6" name="Picture 5" descr="A screenshot of a black and white screen&#10;&#10;Description automatically generated">
            <a:extLst>
              <a:ext uri="{FF2B5EF4-FFF2-40B4-BE49-F238E27FC236}">
                <a16:creationId xmlns:a16="http://schemas.microsoft.com/office/drawing/2014/main" id="{DB7BBFD1-C072-C3D2-C3EB-C62FC5C6E5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8048" y="4195482"/>
            <a:ext cx="6786282" cy="2367586"/>
          </a:xfrm>
          <a:prstGeom prst="rect">
            <a:avLst/>
          </a:prstGeom>
        </p:spPr>
      </p:pic>
    </p:spTree>
    <p:extLst>
      <p:ext uri="{BB962C8B-B14F-4D97-AF65-F5344CB8AC3E}">
        <p14:creationId xmlns:p14="http://schemas.microsoft.com/office/powerpoint/2010/main" val="3977641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4C056-124E-90B3-A6A9-F6FBD086EFE2}"/>
              </a:ext>
            </a:extLst>
          </p:cNvPr>
          <p:cNvSpPr>
            <a:spLocks noGrp="1"/>
          </p:cNvSpPr>
          <p:nvPr>
            <p:ph type="title"/>
          </p:nvPr>
        </p:nvSpPr>
        <p:spPr>
          <a:xfrm>
            <a:off x="578223" y="152401"/>
            <a:ext cx="10627659" cy="2967317"/>
          </a:xfrm>
        </p:spPr>
        <p:txBody>
          <a:bodyPr>
            <a:normAutofit fontScale="90000"/>
          </a:bodyPr>
          <a:lstStyle/>
          <a:p>
            <a:pPr algn="ctr"/>
            <a:r>
              <a:rPr lang="en-IN" i="1" dirty="0">
                <a:latin typeface="Georgia Pro" panose="020F0502020204030204" pitchFamily="18" charset="0"/>
              </a:rPr>
              <a:t>The motive to build this website was to get a strong hold on the concepts of html, </a:t>
            </a:r>
            <a:r>
              <a:rPr lang="en-IN" i="1" dirty="0" err="1">
                <a:latin typeface="Georgia Pro" panose="020F0502020204030204" pitchFamily="18" charset="0"/>
              </a:rPr>
              <a:t>css</a:t>
            </a:r>
            <a:r>
              <a:rPr lang="en-IN" i="1" dirty="0">
                <a:latin typeface="Georgia Pro" panose="020F0502020204030204" pitchFamily="18" charset="0"/>
              </a:rPr>
              <a:t> and </a:t>
            </a:r>
            <a:r>
              <a:rPr lang="en-IN" i="1" dirty="0" err="1">
                <a:latin typeface="Georgia Pro" panose="020F0502020204030204" pitchFamily="18" charset="0"/>
              </a:rPr>
              <a:t>javascript</a:t>
            </a:r>
            <a:r>
              <a:rPr lang="en-IN" i="1" dirty="0">
                <a:latin typeface="Georgia Pro" panose="020F0502020204030204" pitchFamily="18" charset="0"/>
              </a:rPr>
              <a:t> and learn how to manage different things at the same time.</a:t>
            </a:r>
            <a:br>
              <a:rPr lang="en-IN" i="1" dirty="0">
                <a:latin typeface="Georgia Pro" panose="020F0502020204030204" pitchFamily="18" charset="0"/>
              </a:rPr>
            </a:br>
            <a:br>
              <a:rPr lang="en-IN" i="1" dirty="0">
                <a:latin typeface="Georgia Pro" panose="020F0502020204030204" pitchFamily="18" charset="0"/>
              </a:rPr>
            </a:br>
            <a:r>
              <a:rPr lang="en-IN" i="1" dirty="0">
                <a:latin typeface="Georgia Pro" panose="020F0502020204030204" pitchFamily="18" charset="0"/>
              </a:rPr>
              <a:t>Also, we learned how to decouple the different aspects of the project ,  lavish sir helped us by teaching how to do such things while also getting better at learning the concepts of front-end engineering.</a:t>
            </a:r>
            <a:br>
              <a:rPr lang="en-IN" i="1" dirty="0">
                <a:latin typeface="Georgia Pro" panose="020F0502020204030204" pitchFamily="18" charset="0"/>
              </a:rPr>
            </a:br>
            <a:br>
              <a:rPr lang="en-IN" i="1" dirty="0">
                <a:latin typeface="Georgia Pro" panose="020F0502020204030204" pitchFamily="18" charset="0"/>
              </a:rPr>
            </a:br>
            <a:r>
              <a:rPr lang="en-IN" i="1" dirty="0">
                <a:latin typeface="Georgia Pro" panose="020F0502020204030204" pitchFamily="18" charset="0"/>
              </a:rPr>
              <a:t>This project helped me get better at </a:t>
            </a:r>
            <a:r>
              <a:rPr lang="en-IN" i="1" dirty="0" err="1">
                <a:latin typeface="Georgia Pro" panose="020F0502020204030204" pitchFamily="18" charset="0"/>
              </a:rPr>
              <a:t>javascript</a:t>
            </a:r>
            <a:r>
              <a:rPr lang="en-IN" i="1" dirty="0">
                <a:latin typeface="Georgia Pro" panose="020F0502020204030204" pitchFamily="18" charset="0"/>
              </a:rPr>
              <a:t> because it was real challenge as a beginner for me to implement an </a:t>
            </a:r>
            <a:r>
              <a:rPr lang="en-IN" i="1" dirty="0" err="1">
                <a:latin typeface="Georgia Pro" panose="020F0502020204030204" pitchFamily="18" charset="0"/>
              </a:rPr>
              <a:t>indeal</a:t>
            </a:r>
            <a:r>
              <a:rPr lang="en-IN" i="1" dirty="0">
                <a:latin typeface="Georgia Pro" panose="020F0502020204030204" pitchFamily="18" charset="0"/>
              </a:rPr>
              <a:t> </a:t>
            </a:r>
            <a:r>
              <a:rPr lang="en-IN" i="1" dirty="0" err="1">
                <a:latin typeface="Georgia Pro" panose="020F0502020204030204" pitchFamily="18" charset="0"/>
              </a:rPr>
              <a:t>javascript</a:t>
            </a:r>
            <a:r>
              <a:rPr lang="en-IN" i="1" dirty="0">
                <a:latin typeface="Georgia Pro" panose="020F0502020204030204" pitchFamily="18" charset="0"/>
              </a:rPr>
              <a:t> code in this project.</a:t>
            </a:r>
          </a:p>
        </p:txBody>
      </p:sp>
      <p:sp>
        <p:nvSpPr>
          <p:cNvPr id="3" name="TextBox 2">
            <a:extLst>
              <a:ext uri="{FF2B5EF4-FFF2-40B4-BE49-F238E27FC236}">
                <a16:creationId xmlns:a16="http://schemas.microsoft.com/office/drawing/2014/main" id="{51C4D816-5AAF-426A-64D4-47BBAC0D252D}"/>
              </a:ext>
            </a:extLst>
          </p:cNvPr>
          <p:cNvSpPr txBox="1"/>
          <p:nvPr/>
        </p:nvSpPr>
        <p:spPr>
          <a:xfrm>
            <a:off x="170329" y="331694"/>
            <a:ext cx="815789" cy="646331"/>
          </a:xfrm>
          <a:prstGeom prst="rect">
            <a:avLst/>
          </a:prstGeom>
          <a:noFill/>
        </p:spPr>
        <p:txBody>
          <a:bodyPr wrap="square" rtlCol="0">
            <a:spAutoFit/>
          </a:bodyPr>
          <a:lstStyle/>
          <a:p>
            <a:r>
              <a:rPr lang="en-IN" dirty="0"/>
              <a:t>1.</a:t>
            </a:r>
          </a:p>
          <a:p>
            <a:endParaRPr lang="en-IN" dirty="0"/>
          </a:p>
        </p:txBody>
      </p:sp>
      <p:sp>
        <p:nvSpPr>
          <p:cNvPr id="4" name="TextBox 3">
            <a:extLst>
              <a:ext uri="{FF2B5EF4-FFF2-40B4-BE49-F238E27FC236}">
                <a16:creationId xmlns:a16="http://schemas.microsoft.com/office/drawing/2014/main" id="{36BE9F6D-4B20-AEFB-EDF2-061725B632F3}"/>
              </a:ext>
            </a:extLst>
          </p:cNvPr>
          <p:cNvSpPr txBox="1"/>
          <p:nvPr/>
        </p:nvSpPr>
        <p:spPr>
          <a:xfrm>
            <a:off x="183776" y="2501153"/>
            <a:ext cx="394447" cy="369332"/>
          </a:xfrm>
          <a:prstGeom prst="rect">
            <a:avLst/>
          </a:prstGeom>
          <a:noFill/>
        </p:spPr>
        <p:txBody>
          <a:bodyPr wrap="square" rtlCol="0">
            <a:spAutoFit/>
          </a:bodyPr>
          <a:lstStyle/>
          <a:p>
            <a:r>
              <a:rPr lang="en-IN" dirty="0"/>
              <a:t>2.</a:t>
            </a:r>
          </a:p>
        </p:txBody>
      </p:sp>
      <p:sp>
        <p:nvSpPr>
          <p:cNvPr id="5" name="TextBox 4">
            <a:extLst>
              <a:ext uri="{FF2B5EF4-FFF2-40B4-BE49-F238E27FC236}">
                <a16:creationId xmlns:a16="http://schemas.microsoft.com/office/drawing/2014/main" id="{7C566BC8-35F7-D9BC-0BAB-22A7C20CE62D}"/>
              </a:ext>
            </a:extLst>
          </p:cNvPr>
          <p:cNvSpPr txBox="1"/>
          <p:nvPr/>
        </p:nvSpPr>
        <p:spPr>
          <a:xfrm>
            <a:off x="183776" y="4374776"/>
            <a:ext cx="394447" cy="369332"/>
          </a:xfrm>
          <a:prstGeom prst="rect">
            <a:avLst/>
          </a:prstGeom>
          <a:noFill/>
        </p:spPr>
        <p:txBody>
          <a:bodyPr wrap="square" rtlCol="0">
            <a:spAutoFit/>
          </a:bodyPr>
          <a:lstStyle/>
          <a:p>
            <a:r>
              <a:rPr lang="en-IN" dirty="0"/>
              <a:t>3.</a:t>
            </a:r>
          </a:p>
        </p:txBody>
      </p:sp>
    </p:spTree>
    <p:extLst>
      <p:ext uri="{BB962C8B-B14F-4D97-AF65-F5344CB8AC3E}">
        <p14:creationId xmlns:p14="http://schemas.microsoft.com/office/powerpoint/2010/main" val="1562891472"/>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1_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9DAD249-BF80-48EF-9AFB-36A11BCDC2CE}">
  <ds:schemaRefs>
    <ds:schemaRef ds:uri="http://schemas.microsoft.com/sharepoint/v3/contenttype/forms"/>
  </ds:schemaRefs>
</ds:datastoreItem>
</file>

<file path=customXml/itemProps2.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TM10001114[[fn=Gallery]]</Template>
  <TotalTime>238</TotalTime>
  <Words>350</Words>
  <Application>Microsoft Office PowerPoint</Application>
  <PresentationFormat>Widescreen</PresentationFormat>
  <Paragraphs>21</Paragraphs>
  <Slides>9</Slides>
  <Notes>0</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9</vt:i4>
      </vt:variant>
    </vt:vector>
  </HeadingPairs>
  <TitlesOfParts>
    <vt:vector size="19" baseType="lpstr">
      <vt:lpstr>Arial</vt:lpstr>
      <vt:lpstr>Calibri</vt:lpstr>
      <vt:lpstr>Calibri Light</vt:lpstr>
      <vt:lpstr>Georgia Pro</vt:lpstr>
      <vt:lpstr>Gill Sans MT</vt:lpstr>
      <vt:lpstr>Söhne</vt:lpstr>
      <vt:lpstr>Retrospect</vt:lpstr>
      <vt:lpstr>1_Gallery</vt:lpstr>
      <vt:lpstr>Office Theme</vt:lpstr>
      <vt:lpstr>Gallery</vt:lpstr>
      <vt:lpstr>PowerPoint Presentation</vt:lpstr>
      <vt:lpstr>This is how my home page looks,  as you can see the website name is “E Market Sphere”, the header allows us to explore other pages , we can also explore the category page through the “explore now!” Button.</vt:lpstr>
      <vt:lpstr>This is how the home page looks further on scrolling down</vt:lpstr>
      <vt:lpstr>Here are the categories I have added in my category page(4 categories; mobiles, laptops, cameras &amp; smartwatches), allowing users to explore a variety of products themselves.</vt:lpstr>
      <vt:lpstr>The sub-categories for the categories look like this</vt:lpstr>
      <vt:lpstr>When the visitor clicks on “shop now” a modal window appears which shows the specifications(specs) of the specific product. </vt:lpstr>
      <vt:lpstr>Here is the contact us page and the login page</vt:lpstr>
      <vt:lpstr>The “About us” page lets people know more about our website. our "About Us" page provides essential information, including the organization's identity, mission, and key team members. It establishes trust and credibility while conveying the brand's personality and achievements.</vt:lpstr>
      <vt:lpstr>The motive to build this website was to get a strong hold on the concepts of html, css and javascript and learn how to manage different things at the same time.  Also, we learned how to decouple the different aspects of the project ,  lavish sir helped us by teaching how to do such things while also getting better at learning the concepts of front-end engineering.  This project helped me get better at javascript because it was real challenge as a beginner for me to implement an indeal javascript code in this 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Anubhav Gupta</dc:creator>
  <cp:lastModifiedBy>Anubhav Gupta</cp:lastModifiedBy>
  <cp:revision>2</cp:revision>
  <dcterms:created xsi:type="dcterms:W3CDTF">2023-10-25T06:24:57Z</dcterms:created>
  <dcterms:modified xsi:type="dcterms:W3CDTF">2023-10-26T05:23:44Z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